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83DA5-1C05-4F30-8BF3-2DD6577EB743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7228C-EDCD-44D2-B2A3-EEEF3E447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69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93A18A4-F45C-4EC2-A1E0-176135C2BF2C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355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E41CB7-4025-459D-930E-A270E5C67D05}" type="slidenum">
              <a:rPr lang="en-US" smtClea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2</a:t>
            </a:fld>
            <a:endParaRPr lang="en-US" smtClean="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0320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2AE6D1D-993A-4200-8A98-72578D0FA207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415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08000" y="990600"/>
            <a:ext cx="1016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508001" y="304800"/>
            <a:ext cx="11188700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ea typeface="ＭＳ Ｐゴシック" panose="020B0600070205080204" pitchFamily="34" charset="-128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ea typeface="ＭＳ Ｐゴシック" panose="020B0600070205080204" pitchFamily="34" charset="-128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ea typeface="ＭＳ Ｐゴシック" panose="020B0600070205080204" pitchFamily="34" charset="-128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ea typeface="ＭＳ Ｐゴシック" panose="020B0600070205080204" pitchFamily="34" charset="-128"/>
              </a:endParaRPr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419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16000" y="1371600"/>
            <a:ext cx="10261600" cy="20574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16000" y="3765550"/>
            <a:ext cx="10261600" cy="2057400"/>
          </a:xfrm>
        </p:spPr>
        <p:txBody>
          <a:bodyPr/>
          <a:lstStyle>
            <a:lvl1pPr marL="0" indent="0">
              <a:buFont typeface="Wingdings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 b="1">
                <a:ea typeface="+mn-ea"/>
              </a:defRPr>
            </a:lvl1pPr>
          </a:lstStyle>
          <a:p>
            <a:pPr>
              <a:defRPr/>
            </a:pPr>
            <a:fld id="{99F1C47D-A823-482C-B8FF-ED0AAE0D82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5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5793AC40-5CFA-45A1-A54E-D74CFF745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931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33401"/>
            <a:ext cx="27432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33401"/>
            <a:ext cx="80264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4FDE2556-C5A4-47A4-AC9D-3995122C6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99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/>
            </a:lvl1pPr>
            <a:lvl2pPr marL="457146" indent="0" algn="ctr">
              <a:buNone/>
              <a:defRPr/>
            </a:lvl2pPr>
            <a:lvl3pPr marL="914293" indent="0" algn="ctr">
              <a:buNone/>
              <a:defRPr/>
            </a:lvl3pPr>
            <a:lvl4pPr marL="1371440" indent="0" algn="ctr">
              <a:buNone/>
              <a:defRPr/>
            </a:lvl4pPr>
            <a:lvl5pPr marL="1828586" indent="0" algn="ctr">
              <a:buNone/>
              <a:defRPr/>
            </a:lvl5pPr>
            <a:lvl6pPr marL="2285733" indent="0" algn="ctr">
              <a:buNone/>
              <a:defRPr/>
            </a:lvl6pPr>
            <a:lvl7pPr marL="2742879" indent="0" algn="ctr">
              <a:buNone/>
              <a:defRPr/>
            </a:lvl7pPr>
            <a:lvl8pPr marL="3200026" indent="0" algn="ctr">
              <a:buNone/>
              <a:defRPr/>
            </a:lvl8pPr>
            <a:lvl9pPr marL="365717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99EB23E1-2DE5-477B-AE4F-F29881E7B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970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F89A6996-CEE9-4D57-9300-2B2855E0D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851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lIns="91429" tIns="45714" rIns="91429" bIns="45714" anchor="b"/>
          <a:lstStyle>
            <a:lvl1pPr marL="0" indent="0">
              <a:buNone/>
              <a:defRPr sz="2000"/>
            </a:lvl1pPr>
            <a:lvl2pPr marL="457146" indent="0">
              <a:buNone/>
              <a:defRPr sz="1800"/>
            </a:lvl2pPr>
            <a:lvl3pPr marL="914293" indent="0">
              <a:buNone/>
              <a:defRPr sz="1600"/>
            </a:lvl3pPr>
            <a:lvl4pPr marL="1371440" indent="0">
              <a:buNone/>
              <a:defRPr sz="1400"/>
            </a:lvl4pPr>
            <a:lvl5pPr marL="1828586" indent="0">
              <a:buNone/>
              <a:defRPr sz="1400"/>
            </a:lvl5pPr>
            <a:lvl6pPr marL="2285733" indent="0">
              <a:buNone/>
              <a:defRPr sz="1400"/>
            </a:lvl6pPr>
            <a:lvl7pPr marL="2742879" indent="0">
              <a:buNone/>
              <a:defRPr sz="1400"/>
            </a:lvl7pPr>
            <a:lvl8pPr marL="3200026" indent="0">
              <a:buNone/>
              <a:defRPr sz="1400"/>
            </a:lvl8pPr>
            <a:lvl9pPr marL="3657172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C7458380-F756-4249-8C91-8BEB6DF0B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1201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  <a:prstGeom prst="rect">
            <a:avLst/>
          </a:prstGeom>
        </p:spPr>
        <p:txBody>
          <a:bodyPr lIns="91429" tIns="45714" rIns="91429" bIns="45714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  <a:prstGeom prst="rect">
            <a:avLst/>
          </a:prstGeom>
        </p:spPr>
        <p:txBody>
          <a:bodyPr lIns="91429" tIns="45714" rIns="91429" bIns="45714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5226F9A0-F79A-407E-B723-E72F72FB0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258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2"/>
          </a:xfrm>
          <a:prstGeom prst="rect">
            <a:avLst/>
          </a:prstGeom>
        </p:spPr>
        <p:txBody>
          <a:bodyPr lIns="91429" tIns="45714" rIns="91429" bIns="45714"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  <a:prstGeom prst="rect">
            <a:avLst/>
          </a:prstGeom>
        </p:spPr>
        <p:txBody>
          <a:bodyPr lIns="91429" tIns="45714" rIns="91429" bIns="45714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</p:spPr>
        <p:txBody>
          <a:bodyPr lIns="91429" tIns="45714" rIns="91429" bIns="45714"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 lIns="91429" tIns="45714" rIns="91429" bIns="45714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1D6208CB-54B7-43D2-B31C-7F6A097DC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390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4806A2CC-E273-4B0B-9F39-4C94E34FE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818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74B64B20-3E94-4266-99A5-A4AAAF00F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835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 lIns="91429" tIns="45714" rIns="91429" bIns="45714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1"/>
            <a:ext cx="4011084" cy="4691063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94F43A8B-9C6D-48BC-A404-64427242E1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97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4728D184-E5F4-44A0-8BFA-6E8E878C7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246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3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 marL="2285733" indent="0">
              <a:buNone/>
              <a:defRPr sz="2000"/>
            </a:lvl6pPr>
            <a:lvl7pPr marL="2742879" indent="0">
              <a:buNone/>
              <a:defRPr sz="2000"/>
            </a:lvl7pPr>
            <a:lvl8pPr marL="3200026" indent="0">
              <a:buNone/>
              <a:defRPr sz="2000"/>
            </a:lvl8pPr>
            <a:lvl9pPr marL="3657172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16F2C2A1-9860-422B-895F-C4D6EB6103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897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eaVert" lIns="91429" tIns="45714" rIns="91429" bIns="45714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BCCA2D93-8F30-4F76-B07C-E6DBCC4B8B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958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33402"/>
            <a:ext cx="2743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33402"/>
            <a:ext cx="8026400" cy="5592763"/>
          </a:xfrm>
          <a:prstGeom prst="rect">
            <a:avLst/>
          </a:prstGeom>
        </p:spPr>
        <p:txBody>
          <a:bodyPr vert="eaVert" lIns="91429" tIns="45714" rIns="91429" bIns="45714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37F32530-1603-4CAC-8BA3-9DBD9A164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505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46" indent="0">
              <a:buNone/>
              <a:defRPr sz="1800"/>
            </a:lvl2pPr>
            <a:lvl3pPr marL="914293" indent="0">
              <a:buNone/>
              <a:defRPr sz="1600"/>
            </a:lvl3pPr>
            <a:lvl4pPr marL="1371440" indent="0">
              <a:buNone/>
              <a:defRPr sz="1400"/>
            </a:lvl4pPr>
            <a:lvl5pPr marL="1828586" indent="0">
              <a:buNone/>
              <a:defRPr sz="1400"/>
            </a:lvl5pPr>
            <a:lvl6pPr marL="2285733" indent="0">
              <a:buNone/>
              <a:defRPr sz="1400"/>
            </a:lvl6pPr>
            <a:lvl7pPr marL="2742879" indent="0">
              <a:buNone/>
              <a:defRPr sz="1400"/>
            </a:lvl7pPr>
            <a:lvl8pPr marL="3200026" indent="0">
              <a:buNone/>
              <a:defRPr sz="1400"/>
            </a:lvl8pPr>
            <a:lvl9pPr marL="3657172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9775E217-A479-4025-ACF2-74CC04991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569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1"/>
            <a:ext cx="53848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8801"/>
            <a:ext cx="53848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EA0991C4-AFA9-424B-B184-5CA49C153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62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90D0C4F8-AE07-41E4-99AA-B81BB2093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47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1ED3BE0B-C60E-4095-B3E4-A86CADDA5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621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5E4EA6F9-22EB-4494-AFEE-A08FCD1869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9BB8A7A5-7B8D-4BEC-A676-D7C4C7CE2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601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3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 marL="2285733" indent="0">
              <a:buNone/>
              <a:defRPr sz="2000"/>
            </a:lvl6pPr>
            <a:lvl7pPr marL="2742879" indent="0">
              <a:buNone/>
              <a:defRPr sz="2000"/>
            </a:lvl7pPr>
            <a:lvl8pPr marL="3200026" indent="0">
              <a:buNone/>
              <a:defRPr sz="2000"/>
            </a:lvl8pPr>
            <a:lvl9pPr marL="3657172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6F7BBF45-77DD-497C-BF92-0BC9649FB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257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53340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28801"/>
            <a:ext cx="10972800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23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56A0A6-CF4A-473D-B4B5-3A449079CB1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grpSp>
        <p:nvGrpSpPr>
          <p:cNvPr id="4103" name="Group 7"/>
          <p:cNvGrpSpPr>
            <a:grpSpLocks/>
          </p:cNvGrpSpPr>
          <p:nvPr/>
        </p:nvGrpSpPr>
        <p:grpSpPr bwMode="auto">
          <a:xfrm>
            <a:off x="372533" y="152400"/>
            <a:ext cx="11582400" cy="1295400"/>
            <a:chOff x="176" y="96"/>
            <a:chExt cx="5472" cy="1008"/>
          </a:xfrm>
        </p:grpSpPr>
        <p:sp>
          <p:nvSpPr>
            <p:cNvPr id="41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5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5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176" y="241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3432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146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293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44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586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468313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906463" indent="-43497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376363" indent="-466725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825625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295525" indent="-466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753991" indent="-468258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o"/>
        <a:defRPr sz="2000">
          <a:solidFill>
            <a:schemeClr val="tx1"/>
          </a:solidFill>
          <a:latin typeface="+mn-lt"/>
        </a:defRPr>
      </a:lvl6pPr>
      <a:lvl7pPr marL="3211138" indent="-468258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o"/>
        <a:defRPr sz="2000">
          <a:solidFill>
            <a:schemeClr val="tx1"/>
          </a:solidFill>
          <a:latin typeface="+mn-lt"/>
        </a:defRPr>
      </a:lvl7pPr>
      <a:lvl8pPr marL="3668284" indent="-468258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o"/>
        <a:defRPr sz="2000">
          <a:solidFill>
            <a:schemeClr val="tx1"/>
          </a:solidFill>
          <a:latin typeface="+mn-lt"/>
        </a:defRPr>
      </a:lvl8pPr>
      <a:lvl9pPr marL="4125430" indent="-468258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53340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23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2A6ABE-C6BA-4A0F-A65A-34F1A4354B3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grpSp>
        <p:nvGrpSpPr>
          <p:cNvPr id="5126" name="Group 7"/>
          <p:cNvGrpSpPr>
            <a:grpSpLocks/>
          </p:cNvGrpSpPr>
          <p:nvPr userDrawn="1"/>
        </p:nvGrpSpPr>
        <p:grpSpPr bwMode="auto">
          <a:xfrm>
            <a:off x="372533" y="152400"/>
            <a:ext cx="11582400" cy="1295400"/>
            <a:chOff x="176" y="96"/>
            <a:chExt cx="5472" cy="1008"/>
          </a:xfrm>
        </p:grpSpPr>
        <p:sp>
          <p:nvSpPr>
            <p:cNvPr id="5127" name="Line 8"/>
            <p:cNvSpPr>
              <a:spLocks noChangeShapeType="1"/>
            </p:cNvSpPr>
            <p:nvPr userDrawn="1"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28" name="Rectangle 9"/>
            <p:cNvSpPr>
              <a:spLocks noChangeArrowheads="1"/>
            </p:cNvSpPr>
            <p:nvPr userDrawn="1"/>
          </p:nvSpPr>
          <p:spPr bwMode="auto">
            <a:xfrm>
              <a:off x="5504" y="96"/>
              <a:ext cx="144" cy="145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5129" name="Rectangle 10"/>
            <p:cNvSpPr>
              <a:spLocks noChangeArrowheads="1"/>
            </p:cNvSpPr>
            <p:nvPr userDrawn="1"/>
          </p:nvSpPr>
          <p:spPr bwMode="auto">
            <a:xfrm>
              <a:off x="176" y="96"/>
              <a:ext cx="5326" cy="145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5130" name="Rectangle 11"/>
            <p:cNvSpPr>
              <a:spLocks noChangeArrowheads="1"/>
            </p:cNvSpPr>
            <p:nvPr userDrawn="1"/>
          </p:nvSpPr>
          <p:spPr bwMode="auto">
            <a:xfrm>
              <a:off x="176" y="241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5131" name="Rectangle 12"/>
            <p:cNvSpPr>
              <a:spLocks noChangeArrowheads="1"/>
            </p:cNvSpPr>
            <p:nvPr userDrawn="1"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161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146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293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44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586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468313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906463" indent="-43497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376363" indent="-466725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825625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295525" indent="-466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753991" indent="-468258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o"/>
        <a:defRPr sz="2000">
          <a:solidFill>
            <a:schemeClr val="tx1"/>
          </a:solidFill>
          <a:latin typeface="+mn-lt"/>
        </a:defRPr>
      </a:lvl6pPr>
      <a:lvl7pPr marL="3211138" indent="-468258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o"/>
        <a:defRPr sz="2000">
          <a:solidFill>
            <a:schemeClr val="tx1"/>
          </a:solidFill>
          <a:latin typeface="+mn-lt"/>
        </a:defRPr>
      </a:lvl7pPr>
      <a:lvl8pPr marL="3668284" indent="-468258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o"/>
        <a:defRPr sz="2000">
          <a:solidFill>
            <a:schemeClr val="tx1"/>
          </a:solidFill>
          <a:latin typeface="+mn-lt"/>
        </a:defRPr>
      </a:lvl8pPr>
      <a:lvl9pPr marL="4125430" indent="-468258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295400"/>
            <a:ext cx="7772400" cy="1524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cs typeface="+mj-cs"/>
              </a:rPr>
              <a:t/>
            </a:r>
            <a:br>
              <a:rPr lang="en-US" sz="4000" b="1" dirty="0">
                <a:cs typeface="+mj-cs"/>
              </a:rPr>
            </a:br>
            <a:r>
              <a:rPr lang="en-US" sz="4000" dirty="0"/>
              <a:t>Capturing primary endpoints under MTN-016 Version 2.0</a:t>
            </a:r>
            <a:endParaRPr lang="en-US" sz="4000" b="1" dirty="0">
              <a:cs typeface="+mj-cs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7696200" cy="205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Lisa Noguchi, CNM, MSN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February 24, 2014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cs typeface="+mn-cs"/>
              </a:rPr>
              <a:t>Microbicide Trials Network Annual Meeting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Bethesda, MD</a:t>
            </a:r>
          </a:p>
        </p:txBody>
      </p:sp>
      <p:pic>
        <p:nvPicPr>
          <p:cNvPr id="82948" name="Picture 4" descr="MTN LOGO_Fin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1" y="4724401"/>
            <a:ext cx="1984375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06832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600200"/>
            <a:ext cx="92614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532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685800"/>
            <a:ext cx="8382000" cy="762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anose="020B0600070205080204" pitchFamily="34" charset="-128"/>
              </a:rPr>
              <a:t>Protocol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5334000" cy="4530725"/>
          </a:xfrm>
        </p:spPr>
        <p:txBody>
          <a:bodyPr>
            <a:noAutofit/>
          </a:bodyPr>
          <a:lstStyle/>
          <a:p>
            <a:pPr marL="469845" indent="-469845" eaLnBrk="1" hangingPunct="1">
              <a:defRPr/>
            </a:pPr>
            <a:r>
              <a:rPr lang="en-US" sz="2900" dirty="0">
                <a:ea typeface="+mn-ea"/>
                <a:cs typeface="+mn-cs"/>
              </a:rPr>
              <a:t>Version 2.0 distributed to sites on 2/14/2014</a:t>
            </a:r>
          </a:p>
          <a:p>
            <a:pPr marL="908629" lvl="1" indent="-469845" eaLnBrk="1" hangingPunct="1">
              <a:buFont typeface="Wingdings" panose="05000000000000000000" pitchFamily="2" charset="2"/>
              <a:buChar char="o"/>
              <a:defRPr/>
            </a:pPr>
            <a:r>
              <a:rPr lang="en-US" sz="2400" dirty="0">
                <a:ea typeface="+mn-ea"/>
                <a:cs typeface="+mn-cs"/>
              </a:rPr>
              <a:t>Updates aims</a:t>
            </a:r>
          </a:p>
          <a:p>
            <a:pPr marL="908629" lvl="1" indent="-469845" eaLnBrk="1" hangingPunct="1">
              <a:buFont typeface="Wingdings" panose="05000000000000000000" pitchFamily="2" charset="2"/>
              <a:buChar char="o"/>
              <a:defRPr/>
            </a:pPr>
            <a:r>
              <a:rPr lang="en-US" sz="2400" dirty="0">
                <a:ea typeface="+mn-ea"/>
                <a:cs typeface="+mn-cs"/>
              </a:rPr>
              <a:t>Deletes product-specific language</a:t>
            </a:r>
          </a:p>
          <a:p>
            <a:pPr marL="908629" lvl="1" indent="-469845" eaLnBrk="1" hangingPunct="1">
              <a:buFont typeface="Wingdings" panose="05000000000000000000" pitchFamily="2" charset="2"/>
              <a:buChar char="o"/>
              <a:defRPr/>
            </a:pPr>
            <a:r>
              <a:rPr lang="en-US" sz="2400" dirty="0">
                <a:ea typeface="+mn-ea"/>
                <a:cs typeface="+mn-cs"/>
              </a:rPr>
              <a:t>Omits developmental assessment</a:t>
            </a:r>
          </a:p>
          <a:p>
            <a:pPr marL="908629" lvl="1" indent="-469845" eaLnBrk="1" hangingPunct="1">
              <a:buFont typeface="Wingdings" panose="05000000000000000000" pitchFamily="2" charset="2"/>
              <a:buChar char="o"/>
              <a:defRPr/>
            </a:pPr>
            <a:r>
              <a:rPr lang="en-US" sz="2400" dirty="0">
                <a:ea typeface="+mn-ea"/>
                <a:cs typeface="+mn-cs"/>
              </a:rPr>
              <a:t>Updates analysis plan</a:t>
            </a:r>
          </a:p>
          <a:p>
            <a:pPr marL="469845" indent="-469845" eaLnBrk="1" hangingPunct="1">
              <a:defRPr/>
            </a:pPr>
            <a:r>
              <a:rPr lang="en-US" sz="2900" dirty="0">
                <a:ea typeface="+mn-ea"/>
                <a:cs typeface="+mn-cs"/>
              </a:rPr>
              <a:t>Updated site-specific informed consent forms underway</a:t>
            </a:r>
          </a:p>
          <a:p>
            <a:pPr marL="469845" indent="-469845" eaLnBrk="1" hangingPunct="1">
              <a:defRPr/>
            </a:pPr>
            <a:endParaRPr lang="en-US" sz="2500" dirty="0">
              <a:ea typeface="+mn-ea"/>
              <a:cs typeface="+mn-cs"/>
            </a:endParaRPr>
          </a:p>
        </p:txBody>
      </p:sp>
      <p:pic>
        <p:nvPicPr>
          <p:cNvPr id="84996" name="Picture 4" descr="MTN LOGO_Fina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0" y="6096000"/>
            <a:ext cx="1169988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997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09" r="26753"/>
          <a:stretch>
            <a:fillRect/>
          </a:stretch>
        </p:blipFill>
        <p:spPr bwMode="auto">
          <a:xfrm>
            <a:off x="7315201" y="1676400"/>
            <a:ext cx="2936875" cy="3505200"/>
          </a:xfrm>
          <a:prstGeom prst="rect">
            <a:avLst/>
          </a:prstGeom>
          <a:noFill/>
          <a:ln w="9525">
            <a:solidFill>
              <a:srgbClr val="8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0132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>
          <a:xfrm>
            <a:off x="1981200" y="533400"/>
            <a:ext cx="8229600" cy="946150"/>
          </a:xfrm>
        </p:spPr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Revised aims</a:t>
            </a:r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8F87FC7-0832-482A-A7F5-8D44E6ED0014}" type="slidenum">
              <a:rPr lang="en-US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3</a:t>
            </a:fld>
            <a:endParaRPr 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87044" name="Picture 4" descr="MTN LOGO_Fin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3876" y="6172200"/>
            <a:ext cx="1052513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1981201" y="1828801"/>
          <a:ext cx="8080375" cy="3216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4005"/>
                <a:gridCol w="3403605"/>
                <a:gridCol w="3342765"/>
              </a:tblGrid>
              <a:tr h="355038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83121" marR="83121" marT="40343" marB="40343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Version</a:t>
                      </a:r>
                      <a:r>
                        <a:rPr lang="en-US" sz="1800" baseline="0" dirty="0" smtClean="0"/>
                        <a:t> 1.0</a:t>
                      </a:r>
                      <a:endParaRPr lang="en-US" sz="1800" dirty="0"/>
                    </a:p>
                  </a:txBody>
                  <a:tcPr marL="83121" marR="83121" marT="40343" marB="40343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Version 2.0</a:t>
                      </a:r>
                      <a:endParaRPr lang="en-US" sz="1800" dirty="0"/>
                    </a:p>
                  </a:txBody>
                  <a:tcPr marL="83121" marR="83121" marT="40343" marB="40343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03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Primary</a:t>
                      </a:r>
                      <a:endParaRPr lang="en-US" sz="1800" dirty="0"/>
                    </a:p>
                  </a:txBody>
                  <a:tcPr marL="83121" marR="83121" marT="40343" marB="40343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Pregnancy loss</a:t>
                      </a:r>
                      <a:endParaRPr lang="en-US" sz="1800" dirty="0"/>
                    </a:p>
                  </a:txBody>
                  <a:tcPr marL="83121" marR="83121" marT="40343" marB="40343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Adverse pregnancy outcomes</a:t>
                      </a:r>
                      <a:endParaRPr lang="en-US" sz="1800" dirty="0"/>
                    </a:p>
                  </a:txBody>
                  <a:tcPr marL="83121" marR="83121" marT="40343" marB="40343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55038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83121" marR="83121" marT="40343" marB="40343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Major malformations</a:t>
                      </a:r>
                      <a:endParaRPr lang="en-US" sz="1800" dirty="0"/>
                    </a:p>
                  </a:txBody>
                  <a:tcPr marL="83121" marR="83121" marT="40343" marB="40343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Major malformations</a:t>
                      </a:r>
                      <a:endParaRPr lang="en-US" sz="1800" dirty="0"/>
                    </a:p>
                  </a:txBody>
                  <a:tcPr marL="83121" marR="83121" marT="40343" marB="40343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03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Secondary</a:t>
                      </a:r>
                      <a:endParaRPr lang="en-US" sz="1800" dirty="0"/>
                    </a:p>
                  </a:txBody>
                  <a:tcPr marL="83121" marR="83121" marT="40343" marB="40343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Adverse pregnancy outcomes</a:t>
                      </a:r>
                      <a:endParaRPr lang="en-US" sz="1800" dirty="0"/>
                    </a:p>
                  </a:txBody>
                  <a:tcPr marL="83121" marR="83121" marT="40343" marB="40343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Infant</a:t>
                      </a:r>
                      <a:r>
                        <a:rPr lang="en-US" sz="1800" baseline="0" dirty="0" smtClean="0"/>
                        <a:t> growth</a:t>
                      </a:r>
                      <a:endParaRPr lang="en-US" sz="1800" dirty="0"/>
                    </a:p>
                  </a:txBody>
                  <a:tcPr marL="83121" marR="83121" marT="40343" marB="40343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55038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83121" marR="83121" marT="40343" marB="40343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Infant growth</a:t>
                      </a:r>
                      <a:endParaRPr lang="en-US" sz="1800" dirty="0"/>
                    </a:p>
                  </a:txBody>
                  <a:tcPr marL="83121" marR="83121" marT="40343" marB="40343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ARV resistance in HIV+ infants</a:t>
                      </a:r>
                      <a:endParaRPr lang="en-US" sz="1800" dirty="0"/>
                    </a:p>
                  </a:txBody>
                  <a:tcPr marL="83121" marR="83121" marT="40343" marB="40343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5038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83121" marR="83121" marT="40343" marB="40343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“Placebo cohort”</a:t>
                      </a:r>
                      <a:endParaRPr lang="en-US" sz="1800" dirty="0"/>
                    </a:p>
                  </a:txBody>
                  <a:tcPr marL="83121" marR="83121" marT="40343" marB="40343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83121" marR="83121" marT="40343" marB="40343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969">
                <a:tc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Exploratory</a:t>
                      </a:r>
                    </a:p>
                  </a:txBody>
                  <a:tcPr marL="83121" marR="83121" marT="40343" marB="40343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Monitoring</a:t>
                      </a:r>
                      <a:r>
                        <a:rPr lang="en-US" sz="1800" baseline="0" dirty="0" smtClean="0"/>
                        <a:t> select risks</a:t>
                      </a:r>
                      <a:endParaRPr lang="en-US" sz="1800" dirty="0"/>
                    </a:p>
                  </a:txBody>
                  <a:tcPr marL="83121" marR="83121" marT="40343" marB="40343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N/A</a:t>
                      </a:r>
                      <a:endParaRPr lang="en-US" sz="1800" dirty="0"/>
                    </a:p>
                  </a:txBody>
                  <a:tcPr marL="83121" marR="83121" marT="40343" marB="40343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55038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83121" marR="83121" marT="40343" marB="40343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ARV resistance</a:t>
                      </a:r>
                      <a:r>
                        <a:rPr lang="en-US" sz="1800" baseline="0" dirty="0" smtClean="0"/>
                        <a:t> in HIV+ infants</a:t>
                      </a:r>
                      <a:endParaRPr lang="en-US" sz="1800" dirty="0"/>
                    </a:p>
                  </a:txBody>
                  <a:tcPr marL="83121" marR="83121" marT="40343" marB="40343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83121" marR="83121" marT="40343" marB="40343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5038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83121" marR="83121" marT="40343" marB="40343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Infant</a:t>
                      </a:r>
                      <a:r>
                        <a:rPr lang="en-US" sz="1800" baseline="0" dirty="0" smtClean="0"/>
                        <a:t> d</a:t>
                      </a:r>
                      <a:r>
                        <a:rPr lang="en-US" sz="1800" dirty="0" smtClean="0"/>
                        <a:t>evelopment</a:t>
                      </a:r>
                      <a:endParaRPr lang="en-US" sz="1800" dirty="0"/>
                    </a:p>
                  </a:txBody>
                  <a:tcPr marL="83121" marR="83121" marT="40343" marB="40343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83121" marR="83121" marT="40343" marB="40343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579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Adverse pregnancy outcomes</a:t>
            </a:r>
          </a:p>
        </p:txBody>
      </p:sp>
      <p:sp>
        <p:nvSpPr>
          <p:cNvPr id="89091" name="Content Placeholder 2"/>
          <p:cNvSpPr>
            <a:spLocks noGrp="1"/>
          </p:cNvSpPr>
          <p:nvPr>
            <p:ph idx="1"/>
          </p:nvPr>
        </p:nvSpPr>
        <p:spPr bwMode="auto">
          <a:xfrm>
            <a:off x="1981200" y="1600201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anose="020B0600070205080204" pitchFamily="34" charset="-128"/>
              </a:rPr>
              <a:t>Already being collected under Version 1.0 as secondary endpoints</a:t>
            </a:r>
          </a:p>
          <a:p>
            <a:r>
              <a:rPr lang="en-US" smtClean="0">
                <a:ea typeface="ＭＳ Ｐゴシック" panose="020B0600070205080204" pitchFamily="34" charset="-128"/>
              </a:rPr>
              <a:t>Should be capturing these via careful chart review</a:t>
            </a:r>
          </a:p>
          <a:p>
            <a:pPr lvl="1"/>
            <a:r>
              <a:rPr lang="en-US" smtClean="0">
                <a:ea typeface="ＭＳ Ｐゴシック" panose="020B0600070205080204" pitchFamily="34" charset="-128"/>
              </a:rPr>
              <a:t>Prenatal record</a:t>
            </a:r>
          </a:p>
          <a:p>
            <a:pPr lvl="1"/>
            <a:r>
              <a:rPr lang="en-US" smtClean="0">
                <a:ea typeface="ＭＳ Ｐゴシック" panose="020B0600070205080204" pitchFamily="34" charset="-128"/>
              </a:rPr>
              <a:t>Records from labor ward or operating theatre</a:t>
            </a:r>
          </a:p>
          <a:p>
            <a:pPr lvl="1"/>
            <a:r>
              <a:rPr lang="en-US" smtClean="0">
                <a:ea typeface="ＭＳ Ｐゴシック" panose="020B0600070205080204" pitchFamily="34" charset="-128"/>
              </a:rPr>
              <a:t>May also be noted on records from post-natal visit or even baby’s chart</a:t>
            </a:r>
          </a:p>
          <a:p>
            <a:endParaRPr 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748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ea typeface="ＭＳ Ｐゴシック" panose="020B0600070205080204" pitchFamily="34" charset="-128"/>
              </a:rPr>
              <a:t>What do we mean by “adverse pregnancy outcomes”?</a:t>
            </a:r>
          </a:p>
        </p:txBody>
      </p:sp>
      <p:sp>
        <p:nvSpPr>
          <p:cNvPr id="90115" name="Content Placeholder 2"/>
          <p:cNvSpPr>
            <a:spLocks noGrp="1"/>
          </p:cNvSpPr>
          <p:nvPr>
            <p:ph idx="1"/>
          </p:nvPr>
        </p:nvSpPr>
        <p:spPr bwMode="auto">
          <a:xfrm>
            <a:off x="1981200" y="1905001"/>
            <a:ext cx="8229600" cy="4221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2400">
                <a:ea typeface="ＭＳ Ｐゴシック" panose="020B0600070205080204" pitchFamily="34" charset="-128"/>
              </a:rPr>
              <a:t>Delivery &lt;37 completed weeks of gestation </a:t>
            </a:r>
          </a:p>
          <a:p>
            <a:r>
              <a:rPr lang="en-US" sz="2400">
                <a:ea typeface="ＭＳ Ｐゴシック" panose="020B0600070205080204" pitchFamily="34" charset="-128"/>
              </a:rPr>
              <a:t>Stillbirth or intrauterine demise (≥ 20 weeks) </a:t>
            </a:r>
          </a:p>
          <a:p>
            <a:r>
              <a:rPr lang="en-US" sz="2400">
                <a:ea typeface="ＭＳ Ｐゴシック" panose="020B0600070205080204" pitchFamily="34" charset="-128"/>
              </a:rPr>
              <a:t>Spontaneous abortion (&lt; 20 weeks) </a:t>
            </a:r>
          </a:p>
          <a:p>
            <a:r>
              <a:rPr lang="en-US" sz="2400">
                <a:ea typeface="ＭＳ Ｐゴシック" panose="020B0600070205080204" pitchFamily="34" charset="-128"/>
              </a:rPr>
              <a:t>Ectopic pregnancy </a:t>
            </a:r>
          </a:p>
          <a:p>
            <a:r>
              <a:rPr lang="en-US" sz="2400">
                <a:ea typeface="ＭＳ Ｐゴシック" panose="020B0600070205080204" pitchFamily="34" charset="-128"/>
              </a:rPr>
              <a:t>Intrapartum or postpartum hemorrhage </a:t>
            </a:r>
          </a:p>
          <a:p>
            <a:r>
              <a:rPr lang="en-US" sz="2400">
                <a:ea typeface="ＭＳ Ｐゴシック" panose="020B0600070205080204" pitchFamily="34" charset="-128"/>
              </a:rPr>
              <a:t>Non-reassuring fetal status </a:t>
            </a:r>
          </a:p>
          <a:p>
            <a:r>
              <a:rPr lang="en-US" sz="2400">
                <a:ea typeface="ＭＳ Ｐゴシック" panose="020B0600070205080204" pitchFamily="34" charset="-128"/>
              </a:rPr>
              <a:t>Chorioamnionitis </a:t>
            </a:r>
          </a:p>
          <a:p>
            <a:r>
              <a:rPr lang="en-US" sz="2400">
                <a:ea typeface="ＭＳ Ｐゴシック" panose="020B0600070205080204" pitchFamily="34" charset="-128"/>
              </a:rPr>
              <a:t>Hypertensive disorders of pregnancy </a:t>
            </a:r>
          </a:p>
          <a:p>
            <a:r>
              <a:rPr lang="en-US" sz="2400">
                <a:ea typeface="ＭＳ Ｐゴシック" panose="020B0600070205080204" pitchFamily="34" charset="-128"/>
              </a:rPr>
              <a:t>Gestational diabetes </a:t>
            </a:r>
          </a:p>
          <a:p>
            <a:r>
              <a:rPr lang="en-US" sz="2400">
                <a:ea typeface="ＭＳ Ｐゴシック" panose="020B0600070205080204" pitchFamily="34" charset="-128"/>
              </a:rPr>
              <a:t>Intrauterine growth restriction</a:t>
            </a:r>
            <a:br>
              <a:rPr lang="en-US" sz="2400">
                <a:ea typeface="ＭＳ Ｐゴシック" panose="020B0600070205080204" pitchFamily="34" charset="-128"/>
              </a:rPr>
            </a:br>
            <a:endParaRPr lang="en-US" sz="240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027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>
          <a:xfrm>
            <a:off x="1981200" y="533400"/>
            <a:ext cx="8229600" cy="914400"/>
          </a:xfrm>
        </p:spPr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Example: PO-2 CRF</a:t>
            </a:r>
          </a:p>
        </p:txBody>
      </p:sp>
      <p:pic>
        <p:nvPicPr>
          <p:cNvPr id="91139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8" r="2888"/>
          <a:stretch>
            <a:fillRect/>
          </a:stretch>
        </p:blipFill>
        <p:spPr bwMode="auto">
          <a:xfrm>
            <a:off x="1981200" y="1600201"/>
            <a:ext cx="8229600" cy="4525963"/>
          </a:xfrm>
          <a:noFill/>
          <a:ln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242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>
          <a:xfrm>
            <a:off x="1981200" y="533400"/>
            <a:ext cx="8229600" cy="914400"/>
          </a:xfrm>
        </p:spPr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Pointers</a:t>
            </a:r>
          </a:p>
        </p:txBody>
      </p:sp>
      <p:sp>
        <p:nvSpPr>
          <p:cNvPr id="92163" name="Content Placeholder 2"/>
          <p:cNvSpPr>
            <a:spLocks noGrp="1"/>
          </p:cNvSpPr>
          <p:nvPr>
            <p:ph idx="1"/>
          </p:nvPr>
        </p:nvSpPr>
        <p:spPr bwMode="auto">
          <a:xfrm>
            <a:off x="1981200" y="1600201"/>
            <a:ext cx="56388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2400">
                <a:ea typeface="ＭＳ Ｐゴシック" panose="020B0600070205080204" pitchFamily="34" charset="-128"/>
              </a:rPr>
              <a:t>Get help reading any terrible penmanship</a:t>
            </a:r>
          </a:p>
          <a:p>
            <a:r>
              <a:rPr lang="en-US" sz="2400">
                <a:ea typeface="ＭＳ Ｐゴシック" panose="020B0600070205080204" pitchFamily="34" charset="-128"/>
              </a:rPr>
              <a:t>Ask management team when you’re unsure – clinicians will be happy to help with </a:t>
            </a:r>
            <a:r>
              <a:rPr lang="en-US" sz="2400" b="1" i="1">
                <a:ea typeface="ＭＳ Ｐゴシック" panose="020B0600070205080204" pitchFamily="34" charset="-128"/>
              </a:rPr>
              <a:t>de-identified </a:t>
            </a:r>
            <a:r>
              <a:rPr lang="en-US" sz="2400">
                <a:ea typeface="ＭＳ Ｐゴシック" panose="020B0600070205080204" pitchFamily="34" charset="-128"/>
              </a:rPr>
              <a:t>records review</a:t>
            </a:r>
          </a:p>
          <a:p>
            <a:r>
              <a:rPr lang="en-US" sz="2400">
                <a:ea typeface="ＭＳ Ｐゴシック" panose="020B0600070205080204" pitchFamily="34" charset="-128"/>
              </a:rPr>
              <a:t>Know the lingo</a:t>
            </a:r>
          </a:p>
          <a:p>
            <a:pPr lvl="1"/>
            <a:r>
              <a:rPr lang="en-US" sz="2000">
                <a:ea typeface="ＭＳ Ｐゴシック" panose="020B0600070205080204" pitchFamily="34" charset="-128"/>
              </a:rPr>
              <a:t>“Chorioamnionitis”</a:t>
            </a:r>
          </a:p>
          <a:p>
            <a:pPr lvl="1"/>
            <a:r>
              <a:rPr lang="en-US" sz="2000">
                <a:ea typeface="ＭＳ Ｐゴシック" panose="020B0600070205080204" pitchFamily="34" charset="-128"/>
              </a:rPr>
              <a:t>“Sepsis in labour”</a:t>
            </a:r>
          </a:p>
          <a:p>
            <a:pPr lvl="1"/>
            <a:r>
              <a:rPr lang="en-US" sz="2000">
                <a:ea typeface="ＭＳ Ｐゴシック" panose="020B0600070205080204" pitchFamily="34" charset="-128"/>
              </a:rPr>
              <a:t>“Presented with prolonged rupture of membranes, fever and tenderness of the abdomen”</a:t>
            </a:r>
          </a:p>
          <a:p>
            <a:pPr lvl="1"/>
            <a:endParaRPr lang="en-US" sz="2000">
              <a:ea typeface="ＭＳ Ｐゴシック" panose="020B0600070205080204" pitchFamily="34" charset="-128"/>
            </a:endParaRPr>
          </a:p>
        </p:txBody>
      </p:sp>
      <p:pic>
        <p:nvPicPr>
          <p:cNvPr id="9216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47" r="16078"/>
          <a:stretch>
            <a:fillRect/>
          </a:stretch>
        </p:blipFill>
        <p:spPr bwMode="auto">
          <a:xfrm>
            <a:off x="7467601" y="1447800"/>
            <a:ext cx="2976563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633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On subjectivity…	</a:t>
            </a:r>
          </a:p>
        </p:txBody>
      </p:sp>
      <p:sp>
        <p:nvSpPr>
          <p:cNvPr id="93187" name="Content Placeholder 2"/>
          <p:cNvSpPr>
            <a:spLocks noGrp="1"/>
          </p:cNvSpPr>
          <p:nvPr>
            <p:ph idx="1"/>
          </p:nvPr>
        </p:nvSpPr>
        <p:spPr bwMode="auto">
          <a:xfrm>
            <a:off x="1981200" y="1600201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anose="020B0600070205080204" pitchFamily="34" charset="-128"/>
              </a:rPr>
              <a:t>Records may be unclear</a:t>
            </a:r>
          </a:p>
          <a:p>
            <a:r>
              <a:rPr lang="en-US" smtClean="0">
                <a:ea typeface="ＭＳ Ｐゴシック" panose="020B0600070205080204" pitchFamily="34" charset="-128"/>
              </a:rPr>
              <a:t>Reduce subjectivity whenever possible</a:t>
            </a:r>
          </a:p>
          <a:p>
            <a:pPr lvl="1"/>
            <a:r>
              <a:rPr lang="en-US" smtClean="0">
                <a:ea typeface="ＭＳ Ｐゴシック" panose="020B0600070205080204" pitchFamily="34" charset="-128"/>
              </a:rPr>
              <a:t>Consistency, consistency, consistency</a:t>
            </a:r>
          </a:p>
          <a:p>
            <a:r>
              <a:rPr lang="en-US" smtClean="0">
                <a:ea typeface="ＭＳ Ｐゴシック" panose="020B0600070205080204" pitchFamily="34" charset="-128"/>
              </a:rPr>
              <a:t>Management team needs to deliver consistent guidance on interpreting pregnancy outcomes (e.g., in SSP)</a:t>
            </a:r>
          </a:p>
          <a:p>
            <a:pPr lvl="1"/>
            <a:r>
              <a:rPr lang="en-US" smtClean="0">
                <a:ea typeface="ＭＳ Ｐゴシック" panose="020B0600070205080204" pitchFamily="34" charset="-128"/>
              </a:rPr>
              <a:t>If it’s unclear: ASK</a:t>
            </a:r>
          </a:p>
          <a:p>
            <a:r>
              <a:rPr lang="en-US" smtClean="0">
                <a:ea typeface="ＭＳ Ｐゴシック" panose="020B0600070205080204" pitchFamily="34" charset="-128"/>
              </a:rPr>
              <a:t>Sites need to be diligent about consistent reporting</a:t>
            </a:r>
          </a:p>
        </p:txBody>
      </p:sp>
    </p:spTree>
    <p:extLst>
      <p:ext uri="{BB962C8B-B14F-4D97-AF65-F5344CB8AC3E}">
        <p14:creationId xmlns:p14="http://schemas.microsoft.com/office/powerpoint/2010/main" val="242334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Example</a:t>
            </a:r>
          </a:p>
        </p:txBody>
      </p:sp>
      <p:sp>
        <p:nvSpPr>
          <p:cNvPr id="94211" name="Content Placeholder 2"/>
          <p:cNvSpPr>
            <a:spLocks noGrp="1"/>
          </p:cNvSpPr>
          <p:nvPr>
            <p:ph idx="1"/>
          </p:nvPr>
        </p:nvSpPr>
        <p:spPr bwMode="auto">
          <a:xfrm>
            <a:off x="1981200" y="1600201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anose="020B0600070205080204" pitchFamily="34" charset="-128"/>
              </a:rPr>
              <a:t>Patient is a G3 P2 who presented to the ward with term pregnancy in active labour at 11:00. History of anemia but otherwise uncomplicated course. She delivered precipitously in the triage room at 11:14. NSVD of healthy male infant, Apgars 9, 10. EBL 700 mL. Transferred to postnatal unit at 17:30. </a:t>
            </a:r>
          </a:p>
          <a:p>
            <a:endParaRPr 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624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1_Quadrant">
  <a:themeElements>
    <a:clrScheme name="Quadrant 12">
      <a:dk1>
        <a:srgbClr val="000000"/>
      </a:dk1>
      <a:lt1>
        <a:srgbClr val="FFFFFF"/>
      </a:lt1>
      <a:dk2>
        <a:srgbClr val="000000"/>
      </a:dk2>
      <a:lt2>
        <a:srgbClr val="669900"/>
      </a:lt2>
      <a:accent1>
        <a:srgbClr val="800080"/>
      </a:accent1>
      <a:accent2>
        <a:srgbClr val="800080"/>
      </a:accent2>
      <a:accent3>
        <a:srgbClr val="FFFFFF"/>
      </a:accent3>
      <a:accent4>
        <a:srgbClr val="000000"/>
      </a:accent4>
      <a:accent5>
        <a:srgbClr val="C0AAC0"/>
      </a:accent5>
      <a:accent6>
        <a:srgbClr val="730073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10">
        <a:dk1>
          <a:srgbClr val="000000"/>
        </a:dk1>
        <a:lt1>
          <a:srgbClr val="FFFFFF"/>
        </a:lt1>
        <a:dk2>
          <a:srgbClr val="420000"/>
        </a:dk2>
        <a:lt2>
          <a:srgbClr val="669900"/>
        </a:lt2>
        <a:accent1>
          <a:srgbClr val="80008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C0AAC0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11">
        <a:dk1>
          <a:srgbClr val="000000"/>
        </a:dk1>
        <a:lt1>
          <a:srgbClr val="FFFFFF"/>
        </a:lt1>
        <a:dk2>
          <a:srgbClr val="420000"/>
        </a:dk2>
        <a:lt2>
          <a:srgbClr val="669900"/>
        </a:lt2>
        <a:accent1>
          <a:srgbClr val="800080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C0AAC0"/>
        </a:accent5>
        <a:accent6>
          <a:srgbClr val="730073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12">
        <a:dk1>
          <a:srgbClr val="000000"/>
        </a:dk1>
        <a:lt1>
          <a:srgbClr val="FFFFFF"/>
        </a:lt1>
        <a:dk2>
          <a:srgbClr val="000000"/>
        </a:dk2>
        <a:lt2>
          <a:srgbClr val="669900"/>
        </a:lt2>
        <a:accent1>
          <a:srgbClr val="800080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C0AAC0"/>
        </a:accent5>
        <a:accent6>
          <a:srgbClr val="730073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st">
  <a:themeElements>
    <a:clrScheme name="Test 12">
      <a:dk1>
        <a:srgbClr val="000000"/>
      </a:dk1>
      <a:lt1>
        <a:srgbClr val="FFFFFF"/>
      </a:lt1>
      <a:dk2>
        <a:srgbClr val="000000"/>
      </a:dk2>
      <a:lt2>
        <a:srgbClr val="669900"/>
      </a:lt2>
      <a:accent1>
        <a:srgbClr val="800080"/>
      </a:accent1>
      <a:accent2>
        <a:srgbClr val="800080"/>
      </a:accent2>
      <a:accent3>
        <a:srgbClr val="FFFFFF"/>
      </a:accent3>
      <a:accent4>
        <a:srgbClr val="000000"/>
      </a:accent4>
      <a:accent5>
        <a:srgbClr val="C0AAC0"/>
      </a:accent5>
      <a:accent6>
        <a:srgbClr val="730073"/>
      </a:accent6>
      <a:hlink>
        <a:srgbClr val="996633"/>
      </a:hlink>
      <a:folHlink>
        <a:srgbClr val="993300"/>
      </a:folHlink>
    </a:clrScheme>
    <a:fontScheme name="Tes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s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 10">
        <a:dk1>
          <a:srgbClr val="000000"/>
        </a:dk1>
        <a:lt1>
          <a:srgbClr val="FFFFFF"/>
        </a:lt1>
        <a:dk2>
          <a:srgbClr val="420000"/>
        </a:dk2>
        <a:lt2>
          <a:srgbClr val="669900"/>
        </a:lt2>
        <a:accent1>
          <a:srgbClr val="80008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C0AAC0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 11">
        <a:dk1>
          <a:srgbClr val="000000"/>
        </a:dk1>
        <a:lt1>
          <a:srgbClr val="FFFFFF"/>
        </a:lt1>
        <a:dk2>
          <a:srgbClr val="420000"/>
        </a:dk2>
        <a:lt2>
          <a:srgbClr val="669900"/>
        </a:lt2>
        <a:accent1>
          <a:srgbClr val="800080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C0AAC0"/>
        </a:accent5>
        <a:accent6>
          <a:srgbClr val="730073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 12">
        <a:dk1>
          <a:srgbClr val="000000"/>
        </a:dk1>
        <a:lt1>
          <a:srgbClr val="FFFFFF"/>
        </a:lt1>
        <a:dk2>
          <a:srgbClr val="000000"/>
        </a:dk2>
        <a:lt2>
          <a:srgbClr val="669900"/>
        </a:lt2>
        <a:accent1>
          <a:srgbClr val="800080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C0AAC0"/>
        </a:accent5>
        <a:accent6>
          <a:srgbClr val="730073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347</Words>
  <Application>Microsoft Office PowerPoint</Application>
  <PresentationFormat>Widescreen</PresentationFormat>
  <Paragraphs>69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ＭＳ Ｐゴシック</vt:lpstr>
      <vt:lpstr>Arial</vt:lpstr>
      <vt:lpstr>Calibri</vt:lpstr>
      <vt:lpstr>Times New Roman</vt:lpstr>
      <vt:lpstr>Wingdings</vt:lpstr>
      <vt:lpstr>1_Quadrant</vt:lpstr>
      <vt:lpstr>Test</vt:lpstr>
      <vt:lpstr> Capturing primary endpoints under MTN-016 Version 2.0</vt:lpstr>
      <vt:lpstr>Protocol</vt:lpstr>
      <vt:lpstr>Revised aims</vt:lpstr>
      <vt:lpstr>Adverse pregnancy outcomes</vt:lpstr>
      <vt:lpstr>What do we mean by “adverse pregnancy outcomes”?</vt:lpstr>
      <vt:lpstr>Example: PO-2 CRF</vt:lpstr>
      <vt:lpstr>Pointers</vt:lpstr>
      <vt:lpstr>On subjectivity… </vt:lpstr>
      <vt:lpstr>Example</vt:lpstr>
      <vt:lpstr>PowerPoint Presentation</vt:lpstr>
    </vt:vector>
  </TitlesOfParts>
  <Company>FHI360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Capturing primary endpoints under MTN-016 Version 2.0</dc:title>
  <dc:creator>Rachel Scheckter</dc:creator>
  <cp:lastModifiedBy>Rachel Scheckter</cp:lastModifiedBy>
  <cp:revision>1</cp:revision>
  <dcterms:created xsi:type="dcterms:W3CDTF">2014-03-04T14:14:48Z</dcterms:created>
  <dcterms:modified xsi:type="dcterms:W3CDTF">2014-03-04T14:15:27Z</dcterms:modified>
</cp:coreProperties>
</file>